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28"/>
  </p:notesMasterIdLst>
  <p:handoutMasterIdLst>
    <p:handoutMasterId r:id="rId29"/>
  </p:handoutMasterIdLst>
  <p:sldIdLst>
    <p:sldId id="646" r:id="rId2"/>
    <p:sldId id="257" r:id="rId3"/>
    <p:sldId id="647" r:id="rId4"/>
    <p:sldId id="258" r:id="rId5"/>
    <p:sldId id="650" r:id="rId6"/>
    <p:sldId id="670" r:id="rId7"/>
    <p:sldId id="649" r:id="rId8"/>
    <p:sldId id="654" r:id="rId9"/>
    <p:sldId id="648" r:id="rId10"/>
    <p:sldId id="652" r:id="rId11"/>
    <p:sldId id="653" r:id="rId12"/>
    <p:sldId id="655" r:id="rId13"/>
    <p:sldId id="656" r:id="rId14"/>
    <p:sldId id="651" r:id="rId15"/>
    <p:sldId id="261" r:id="rId16"/>
    <p:sldId id="671" r:id="rId17"/>
    <p:sldId id="672" r:id="rId18"/>
    <p:sldId id="661" r:id="rId19"/>
    <p:sldId id="662" r:id="rId20"/>
    <p:sldId id="663" r:id="rId21"/>
    <p:sldId id="664" r:id="rId22"/>
    <p:sldId id="667" r:id="rId23"/>
    <p:sldId id="666" r:id="rId24"/>
    <p:sldId id="665" r:id="rId25"/>
    <p:sldId id="668" r:id="rId26"/>
    <p:sldId id="669" r:id="rId2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74" autoAdjust="0"/>
  </p:normalViewPr>
  <p:slideViewPr>
    <p:cSldViewPr>
      <p:cViewPr>
        <p:scale>
          <a:sx n="94" d="100"/>
          <a:sy n="94" d="100"/>
        </p:scale>
        <p:origin x="2704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FYE Fall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635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6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89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8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7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3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20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1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202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0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0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4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110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94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20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572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728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19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6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36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0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9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8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19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7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432092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FYE: Sports Analytics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</a:t>
            </a:r>
            <a:r>
              <a:rPr lang="en-US" dirty="0">
                <a:solidFill>
                  <a:schemeClr val="accent1"/>
                </a:solidFill>
              </a:rPr>
              <a:t>1: What is sports and statistics?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019800"/>
            <a:ext cx="828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www.beyondtheboxscore.com</a:t>
            </a:r>
            <a:r>
              <a:rPr lang="en-US" dirty="0"/>
              <a:t>/2015/3/23/8269695/geographic-bias-in-the-amateur-draft-part-2-1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6769100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6019800"/>
            <a:ext cx="6202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/2016/01/06/offensive-rebounds-and-three-pointers/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463800"/>
            <a:ext cx="810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9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670800" cy="1117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5334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www.cbssports.com</a:t>
            </a:r>
            <a:r>
              <a:rPr lang="en-US" dirty="0"/>
              <a:t>/</a:t>
            </a:r>
            <a:r>
              <a:rPr lang="en-US" dirty="0" err="1"/>
              <a:t>nfl</a:t>
            </a:r>
            <a:r>
              <a:rPr lang="en-US" dirty="0"/>
              <a:t>/eye-on-football/25363570/patriots-have-no-need-for-probability-win-coin-flip-at-impossible-clip</a:t>
            </a:r>
          </a:p>
        </p:txBody>
      </p:sp>
    </p:spTree>
    <p:extLst>
      <p:ext uri="{BB962C8B-B14F-4D97-AF65-F5344CB8AC3E}">
        <p14:creationId xmlns:p14="http://schemas.microsoft.com/office/powerpoint/2010/main" val="2339821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2169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2800"/>
            <a:ext cx="828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98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95400"/>
            <a:ext cx="5511800" cy="4849950"/>
          </a:xfrm>
          <a:prstGeom prst="rect">
            <a:avLst/>
          </a:prstGeom>
        </p:spPr>
      </p:pic>
      <p:sp>
        <p:nvSpPr>
          <p:cNvPr id="7" name="Shape 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Statistical tool, account for uncertainty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/features/the-haters-are-losing-the-war-on-</a:t>
            </a:r>
            <a:r>
              <a:rPr lang="en-US" dirty="0" err="1"/>
              <a:t>nfl</a:t>
            </a:r>
            <a:r>
              <a:rPr lang="en-US" dirty="0"/>
              <a:t>-kickers/</a:t>
            </a:r>
          </a:p>
        </p:txBody>
      </p:sp>
    </p:spTree>
    <p:extLst>
      <p:ext uri="{BB962C8B-B14F-4D97-AF65-F5344CB8AC3E}">
        <p14:creationId xmlns:p14="http://schemas.microsoft.com/office/powerpoint/2010/main" val="1857533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Significance: statistical?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ractical?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Generalizability? Who? Where? When?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124200"/>
            <a:ext cx="576250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752600"/>
            <a:ext cx="581578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26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Definitions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sp>
        <p:nvSpPr>
          <p:cNvPr id="6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Statistical significance: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Practical significance: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Generalizability: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047050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Rough history of statistics in sports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524000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Jamesian era (1970’s – 2004ish)</a:t>
            </a:r>
          </a:p>
          <a:p>
            <a:pPr lvl="3"/>
            <a:r>
              <a:rPr lang="en-US" sz="2400" dirty="0"/>
              <a:t> </a:t>
            </a:r>
            <a:r>
              <a:rPr lang="en-US" sz="2400" dirty="0" smtClean="0"/>
              <a:t>	- Hey, you can apply statistics to sports!</a:t>
            </a:r>
          </a:p>
          <a:p>
            <a:pPr lvl="3"/>
            <a:endParaRPr lang="en-US" sz="2400" dirty="0"/>
          </a:p>
          <a:p>
            <a:pPr marL="285750" lvl="3" indent="-285750">
              <a:buFont typeface="Arial"/>
              <a:buChar char="•"/>
            </a:pPr>
            <a:r>
              <a:rPr lang="en-US" sz="2400" dirty="0" smtClean="0"/>
              <a:t>Modern era (2004ish – current)</a:t>
            </a:r>
          </a:p>
          <a:p>
            <a:pPr lvl="3"/>
            <a:r>
              <a:rPr lang="en-US" sz="2400" dirty="0" smtClean="0"/>
              <a:t>	- Get more data, do cool stuff</a:t>
            </a:r>
            <a:endParaRPr lang="en-US" sz="2400" dirty="0"/>
          </a:p>
          <a:p>
            <a:pPr lvl="4"/>
            <a:r>
              <a:rPr lang="en-US" sz="2400" dirty="0"/>
              <a:t>	- </a:t>
            </a:r>
            <a:r>
              <a:rPr lang="en-US" sz="2400" dirty="0" smtClean="0"/>
              <a:t>Get </a:t>
            </a:r>
            <a:r>
              <a:rPr lang="en-US" sz="2400" dirty="0"/>
              <a:t>more data, do </a:t>
            </a:r>
            <a:r>
              <a:rPr lang="en-US" sz="2400" dirty="0" smtClean="0"/>
              <a:t>really cool stuff, get hired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- Let’s call ourselves sports analytics because it’s sexier </a:t>
            </a:r>
          </a:p>
          <a:p>
            <a:pPr lvl="4"/>
            <a:endParaRPr lang="en-US" sz="2400" dirty="0"/>
          </a:p>
          <a:p>
            <a:pPr marL="285750" lvl="4" indent="-285750">
              <a:buFont typeface="Arial"/>
              <a:buChar char="•"/>
            </a:pPr>
            <a:r>
              <a:rPr lang="en-US" sz="2400" dirty="0" smtClean="0"/>
              <a:t>Future (Current - ????)</a:t>
            </a:r>
            <a:endParaRPr lang="en-US" sz="2400" dirty="0"/>
          </a:p>
          <a:p>
            <a:pPr lvl="6"/>
            <a:r>
              <a:rPr lang="en-US" sz="2400" dirty="0"/>
              <a:t>	- Get more data only if you work for a sports </a:t>
            </a:r>
            <a:r>
              <a:rPr lang="en-US" sz="2400" dirty="0" smtClean="0"/>
              <a:t>team</a:t>
            </a:r>
          </a:p>
          <a:p>
            <a:pPr lvl="6"/>
            <a:r>
              <a:rPr lang="en-US" sz="2400" dirty="0"/>
              <a:t>	</a:t>
            </a:r>
            <a:r>
              <a:rPr lang="en-US" sz="2400" dirty="0" smtClean="0"/>
              <a:t>- Holy shit, now there may be too much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674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Jamesian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752600"/>
            <a:ext cx="792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i="1" dirty="0" smtClean="0"/>
              <a:t>Bill James Baseball Abstract, </a:t>
            </a:r>
            <a:r>
              <a:rPr lang="en-US" sz="2800" dirty="0" smtClean="0"/>
              <a:t>1977</a:t>
            </a:r>
          </a:p>
          <a:p>
            <a:endParaRPr lang="en-US" sz="2800" i="1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“Stein’s Paradox in Statistics” – 1977, </a:t>
            </a:r>
            <a:r>
              <a:rPr lang="en-US" sz="2800" dirty="0" err="1" smtClean="0"/>
              <a:t>Efron</a:t>
            </a:r>
            <a:r>
              <a:rPr lang="en-US" sz="2800" dirty="0" smtClean="0"/>
              <a:t> and Morris 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“On the optimal time to pull the goalie” – 1976, </a:t>
            </a:r>
            <a:r>
              <a:rPr lang="en-US" sz="2800" dirty="0" err="1" smtClean="0"/>
              <a:t>Morrisonn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“Operations research in football” – Carter &amp; </a:t>
            </a:r>
            <a:r>
              <a:rPr lang="en-US" sz="2800" dirty="0" err="1" smtClean="0"/>
              <a:t>Machol</a:t>
            </a:r>
            <a:r>
              <a:rPr lang="en-US" sz="2800" dirty="0" smtClean="0"/>
              <a:t>, 1971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6216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Bad definition: 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ii) Better definition: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data’ – </a:t>
            </a:r>
            <a:r>
              <a:rPr lang="en-US" sz="2800" dirty="0"/>
              <a:t>Marie </a:t>
            </a:r>
            <a:r>
              <a:rPr lang="en-US" sz="2800" dirty="0" err="1"/>
              <a:t>Davidian</a:t>
            </a: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6769100" cy="2184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Jamesian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879600" cy="1661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72614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05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“Get more data, do cool stuff”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68834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33800"/>
            <a:ext cx="7797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14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Sports and statistics becomes sports analytics </a:t>
            </a:r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1" y="2286000"/>
            <a:ext cx="7772400" cy="39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60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Modern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2954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Where do we stand? One man’s opinion (mine)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1200"/>
            <a:ext cx="56388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19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 smtClean="0"/>
              <a:t>“Holy </a:t>
            </a:r>
            <a:r>
              <a:rPr lang="en-US" sz="2800" dirty="0"/>
              <a:t>shit, we have too much data”</a:t>
            </a:r>
          </a:p>
          <a:p>
            <a:endParaRPr lang="en-US" sz="2800" dirty="0" smtClean="0"/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5943600" cy="1582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886200"/>
            <a:ext cx="5473700" cy="2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4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Future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38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/>
            <a:r>
              <a:rPr lang="en-US" sz="2800" dirty="0" smtClean="0"/>
              <a:t>“Holy </a:t>
            </a:r>
            <a:r>
              <a:rPr lang="en-US" sz="2800" dirty="0"/>
              <a:t>shit, we have too much data”</a:t>
            </a:r>
          </a:p>
          <a:p>
            <a:endParaRPr lang="en-US" sz="2800" dirty="0" smtClean="0"/>
          </a:p>
          <a:p>
            <a:r>
              <a:rPr lang="en-US" sz="2800" dirty="0"/>
              <a:t>		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8216900" cy="157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962400"/>
            <a:ext cx="6692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3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Where do we fit in?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an understanding of how statistical tools have been applied in the sports world</a:t>
            </a:r>
          </a:p>
          <a:p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Learn </a:t>
            </a:r>
            <a:r>
              <a:rPr lang="en-US" sz="2400" dirty="0" smtClean="0"/>
              <a:t>methods </a:t>
            </a:r>
            <a:r>
              <a:rPr lang="en-US" sz="2400" dirty="0"/>
              <a:t>for analysis, visualization, and implementation</a:t>
            </a:r>
          </a:p>
          <a:p>
            <a:endParaRPr lang="en-US" sz="2400" dirty="0" smtClean="0"/>
          </a:p>
          <a:p>
            <a:r>
              <a:rPr lang="en-US" sz="2400" dirty="0" smtClean="0"/>
              <a:t>-</a:t>
            </a:r>
            <a:r>
              <a:rPr lang="en-US" sz="2400" dirty="0"/>
              <a:t>Gain familiarity </a:t>
            </a:r>
            <a:r>
              <a:rPr lang="en-US" sz="2400" dirty="0" smtClean="0"/>
              <a:t>statistical </a:t>
            </a:r>
            <a:r>
              <a:rPr lang="en-US" sz="2400" dirty="0"/>
              <a:t>tools</a:t>
            </a:r>
          </a:p>
          <a:p>
            <a:endParaRPr lang="en-US" sz="2400" dirty="0"/>
          </a:p>
          <a:p>
            <a:r>
              <a:rPr lang="en-US" sz="2400" dirty="0" smtClean="0"/>
              <a:t>-Skills for communication and problem solving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4725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is statistics in sports?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‘Science </a:t>
            </a:r>
            <a:r>
              <a:rPr lang="en-US" sz="2800" dirty="0">
                <a:solidFill>
                  <a:schemeClr val="accent1"/>
                </a:solidFill>
              </a:rPr>
              <a:t>of learning from </a:t>
            </a:r>
            <a:r>
              <a:rPr lang="en-US" sz="2800" dirty="0" smtClean="0">
                <a:solidFill>
                  <a:schemeClr val="accent1"/>
                </a:solidFill>
              </a:rPr>
              <a:t>data’ in sports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1) Wrangle &amp; visualize data</a:t>
            </a:r>
          </a:p>
          <a:p>
            <a:pPr>
              <a:buNone/>
            </a:pPr>
            <a:r>
              <a:rPr lang="en-US" sz="2800" dirty="0" smtClean="0"/>
              <a:t>	2) Statistical tool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Ex: Regression, </a:t>
            </a:r>
            <a:r>
              <a:rPr lang="en-US" sz="2800" i="1" dirty="0" smtClean="0"/>
              <a:t>t</a:t>
            </a:r>
            <a:r>
              <a:rPr lang="en-US" sz="2800" dirty="0" smtClean="0"/>
              <a:t>-test,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3) Measure uncertainty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Practical vs. statistical significance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4) Communicate results</a:t>
            </a:r>
          </a:p>
          <a:p>
            <a:pPr>
              <a:buNone/>
            </a:pPr>
            <a:r>
              <a:rPr lang="en-US" sz="2800" dirty="0"/>
              <a:t>	</a:t>
            </a:r>
            <a:r>
              <a:rPr lang="en-US" sz="2800" dirty="0" smtClean="0"/>
              <a:t>	- Appropriate generalizability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 smtClean="0"/>
              <a:t>What am I missing? 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9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Start with: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0"/>
            <a:ext cx="6438900" cy="41392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Wrangle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  <p:sp>
        <p:nvSpPr>
          <p:cNvPr id="8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End with:</a:t>
            </a:r>
            <a:endParaRPr lang="e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8521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05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What should good data look like?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8521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458200" cy="45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6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8404531" cy="3319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5562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nyloncalculus.com</a:t>
            </a:r>
            <a:r>
              <a:rPr lang="en-US" dirty="0"/>
              <a:t>/2016/01/12/</a:t>
            </a:r>
            <a:r>
              <a:rPr lang="en-US" dirty="0" err="1"/>
              <a:t>torontos</a:t>
            </a:r>
            <a:r>
              <a:rPr lang="en-US" dirty="0"/>
              <a:t>-power-forwards-firing-away-corners/</a:t>
            </a:r>
          </a:p>
        </p:txBody>
      </p:sp>
    </p:spTree>
    <p:extLst>
      <p:ext uri="{BB962C8B-B14F-4D97-AF65-F5344CB8AC3E}">
        <p14:creationId xmlns:p14="http://schemas.microsoft.com/office/powerpoint/2010/main" val="1907588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Visualizing data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0"/>
            <a:ext cx="5042562" cy="4368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172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fivethirtyeight.com</a:t>
            </a:r>
            <a:r>
              <a:rPr lang="en-US" dirty="0"/>
              <a:t>/features/the-10-types-of-nfl-quarterbacks/</a:t>
            </a:r>
          </a:p>
        </p:txBody>
      </p:sp>
    </p:spTree>
    <p:extLst>
      <p:ext uri="{BB962C8B-B14F-4D97-AF65-F5344CB8AC3E}">
        <p14:creationId xmlns:p14="http://schemas.microsoft.com/office/powerpoint/2010/main" val="1033766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7960</TotalTime>
  <Words>286</Words>
  <Application>Microsoft Macintosh PowerPoint</Application>
  <PresentationFormat>On-screen Show (4:3)</PresentationFormat>
  <Paragraphs>139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Courier New</vt:lpstr>
      <vt:lpstr>Wingdings</vt:lpstr>
      <vt:lpstr>Arial</vt:lpstr>
      <vt:lpstr>Custom Theme</vt:lpstr>
      <vt:lpstr>   FYE: Sports Analytics  Lecture 1: What is sports and statistics?  </vt:lpstr>
      <vt:lpstr>What is statistics?</vt:lpstr>
      <vt:lpstr>What is statistics in sports?</vt:lpstr>
      <vt:lpstr>Wrangle data</vt:lpstr>
      <vt:lpstr>Wrangle data</vt:lpstr>
      <vt:lpstr>What should good data look like?</vt:lpstr>
      <vt:lpstr>Visualizing data </vt:lpstr>
      <vt:lpstr>Visualizing data </vt:lpstr>
      <vt:lpstr>Visualizing data</vt:lpstr>
      <vt:lpstr>Statistical tool</vt:lpstr>
      <vt:lpstr>Statistical tool</vt:lpstr>
      <vt:lpstr>Statistical tool</vt:lpstr>
      <vt:lpstr>Statistical tool, account for uncertainty</vt:lpstr>
      <vt:lpstr>Statistical tool, account for uncertainty</vt:lpstr>
      <vt:lpstr>Significance: statistical? practical?</vt:lpstr>
      <vt:lpstr>Generalizability? Who? Where? When?</vt:lpstr>
      <vt:lpstr>Definitions</vt:lpstr>
      <vt:lpstr>Rough history of statistics in sports</vt:lpstr>
      <vt:lpstr>Jamesian era</vt:lpstr>
      <vt:lpstr>Jamesian era</vt:lpstr>
      <vt:lpstr>Modern era</vt:lpstr>
      <vt:lpstr>Modern era</vt:lpstr>
      <vt:lpstr>Modern era</vt:lpstr>
      <vt:lpstr>Future era</vt:lpstr>
      <vt:lpstr>Future era</vt:lpstr>
      <vt:lpstr>Where do we fit in?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Michael Lopez</cp:lastModifiedBy>
  <cp:revision>74</cp:revision>
  <cp:lastPrinted>2018-09-05T22:10:58Z</cp:lastPrinted>
  <dcterms:modified xsi:type="dcterms:W3CDTF">2018-09-05T22:25:06Z</dcterms:modified>
</cp:coreProperties>
</file>